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0"/>
  </p:notesMasterIdLst>
  <p:sldIdLst>
    <p:sldId id="290" r:id="rId3"/>
    <p:sldId id="257" r:id="rId4"/>
    <p:sldId id="258" r:id="rId5"/>
    <p:sldId id="279" r:id="rId6"/>
    <p:sldId id="280" r:id="rId7"/>
    <p:sldId id="281" r:id="rId8"/>
    <p:sldId id="272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90"/>
            <p14:sldId id="257"/>
            <p14:sldId id="258"/>
            <p14:sldId id="279"/>
            <p14:sldId id="280"/>
            <p14:sldId id="28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686"/>
    <a:srgbClr val="00A7E3"/>
    <a:srgbClr val="ED6F9C"/>
    <a:srgbClr val="A27DB6"/>
    <a:srgbClr val="5F95CF"/>
    <a:srgbClr val="FCC13F"/>
    <a:srgbClr val="F49C4E"/>
    <a:srgbClr val="37B398"/>
    <a:srgbClr val="EA4E34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44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8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04453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80357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6497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00832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3261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2013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8110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4608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10196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0679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345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503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75484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6190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5806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5142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93331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07598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07306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27964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73904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1495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0569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3619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9099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92684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57061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52039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40997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65768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040774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3223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92497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71111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43241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1712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47054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5935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545873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</a:t>
            </a:r>
            <a:br>
              <a:rPr lang="pl-PL" dirty="0"/>
            </a:br>
            <a:r>
              <a:rPr lang="pl-PL" dirty="0" err="1"/>
              <a:t>passive</a:t>
            </a:r>
            <a:r>
              <a:rPr lang="pl-PL" dirty="0"/>
              <a:t> </a:t>
            </a:r>
            <a:r>
              <a:rPr lang="pl-PL" dirty="0" err="1"/>
              <a:t>voice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6429316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s-MX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 have two different </a:t>
            </a:r>
            <a:r>
              <a:rPr lang="en-US" sz="44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voices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 English – the active and the passive voice.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difference between the active and the passive voice.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passive voice.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make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sentences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in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voice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passive voice?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8AA43832-F914-4CEC-B713-1E5C6525D62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 </a:t>
            </a:r>
            <a:b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 voice?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1444914"/>
            <a:ext cx="1565242" cy="1565242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2124994" y="1508115"/>
            <a:ext cx="8904077" cy="1394639"/>
          </a:xfrm>
          <a:prstGeom prst="wedgeRoundRectCallout">
            <a:avLst>
              <a:gd name="adj1" fmla="val -52730"/>
              <a:gd name="adj2" fmla="val -1490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his species of plant was first discovered by Thomas </a:t>
            </a:r>
            <a:r>
              <a:rPr lang="en-US" sz="1600" b="1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Tillsdale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over 100 years ago.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plant was given the name </a:t>
            </a:r>
            <a:r>
              <a:rPr lang="en-US" sz="1600" b="1" i="1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Flygate</a:t>
            </a: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–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name of the village where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it was found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  We don’t know who thought of the name, but people think that it was </a:t>
            </a:r>
            <a:r>
              <a:rPr lang="en-US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Tillsdale’s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wife.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plant is often seen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around the Scottish coastline.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450601" y="2997189"/>
            <a:ext cx="2869374" cy="1394640"/>
          </a:xfrm>
          <a:prstGeom prst="wedgeRoundRectCallout">
            <a:avLst>
              <a:gd name="adj1" fmla="val -23727"/>
              <a:gd name="adj2" fmla="val 6523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Look at what the girl says and match the sentences in bold to the uses. There may be more than one example in each column.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65" y="4633948"/>
            <a:ext cx="1333184" cy="1333184"/>
          </a:xfrm>
          <a:prstGeom prst="rect">
            <a:avLst/>
          </a:prstGeom>
        </p:spPr>
      </p:pic>
      <p:graphicFrame>
        <p:nvGraphicFramePr>
          <p:cNvPr id="14" name="Table 50">
            <a:extLst>
              <a:ext uri="{FF2B5EF4-FFF2-40B4-BE49-F238E27FC236}">
                <a16:creationId xmlns:a16="http://schemas.microsoft.com/office/drawing/2014/main" id="{627AB5F4-2EB7-4917-BD8F-F7B80BECE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785458"/>
              </p:ext>
            </p:extLst>
          </p:nvPr>
        </p:nvGraphicFramePr>
        <p:xfrm>
          <a:off x="3788010" y="3221863"/>
          <a:ext cx="7663092" cy="2865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8315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31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when we want to focus on the action and not who/what did it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when we don’t know who/what did the action, or when it’s very obvious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9AF5F254-4824-4050-984C-4B75FCF5B976}"/>
              </a:ext>
            </a:extLst>
          </p:cNvPr>
          <p:cNvSpPr/>
          <p:nvPr/>
        </p:nvSpPr>
        <p:spPr>
          <a:xfrm>
            <a:off x="3788010" y="4074615"/>
            <a:ext cx="38416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his species of plant was first discovered by Thomas </a:t>
            </a:r>
            <a:r>
              <a:rPr lang="en-US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Tillsdale</a:t>
            </a:r>
            <a:r>
              <a:rPr lang="en-US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lang="en-US" sz="1600" dirty="0">
              <a:solidFill>
                <a:srgbClr val="1B4686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91BB33E-0C36-4FE9-9946-F4DB6B25D935}"/>
              </a:ext>
            </a:extLst>
          </p:cNvPr>
          <p:cNvSpPr/>
          <p:nvPr/>
        </p:nvSpPr>
        <p:spPr>
          <a:xfrm>
            <a:off x="7599358" y="4071503"/>
            <a:ext cx="38416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plant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was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given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name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i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Flygate</a:t>
            </a:r>
            <a:r>
              <a:rPr lang="es-MX" sz="1600" b="1" i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dirty="0">
              <a:solidFill>
                <a:srgbClr val="1B4686"/>
              </a:solidFill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4069FB03-530C-4203-A95B-D5D21E540BAD}"/>
              </a:ext>
            </a:extLst>
          </p:cNvPr>
          <p:cNvSpPr/>
          <p:nvPr/>
        </p:nvSpPr>
        <p:spPr>
          <a:xfrm>
            <a:off x="7629655" y="4695335"/>
            <a:ext cx="38416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was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found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1600" dirty="0">
              <a:solidFill>
                <a:srgbClr val="1B4686"/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34589EC5-10A2-4452-B914-2D4BE10CA46E}"/>
              </a:ext>
            </a:extLst>
          </p:cNvPr>
          <p:cNvSpPr/>
          <p:nvPr/>
        </p:nvSpPr>
        <p:spPr>
          <a:xfrm>
            <a:off x="7629655" y="5183721"/>
            <a:ext cx="38416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The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plant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often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seen</a:t>
            </a:r>
            <a:r>
              <a:rPr lang="es-MX" sz="1600" b="1" dirty="0">
                <a:solidFill>
                  <a:srgbClr val="1B4686"/>
                </a:solidFill>
                <a:latin typeface="Open Sans"/>
                <a:ea typeface="Open Sans"/>
                <a:cs typeface="Open Sans"/>
                <a:sym typeface="Open Sans"/>
              </a:rPr>
              <a:t>…</a:t>
            </a:r>
            <a:endParaRPr lang="en-US" sz="1600" dirty="0">
              <a:solidFill>
                <a:srgbClr val="1B4686"/>
              </a:solidFill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9124ECF4-ADCB-45D7-BD45-C562682775A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6" grpId="0"/>
      <p:bldP spid="16" grpId="0"/>
      <p:bldP spid="17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 </a:t>
            </a:r>
            <a:b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 voice?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450601" y="1508116"/>
            <a:ext cx="11290797" cy="779221"/>
          </a:xfrm>
          <a:prstGeom prst="wedgeRoundRectCallout">
            <a:avLst>
              <a:gd name="adj1" fmla="val -52730"/>
              <a:gd name="adj2" fmla="val -1490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his species of plant was first discovered by Thomas </a:t>
            </a:r>
            <a:r>
              <a:rPr lang="en-US" sz="1600" b="1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Tillsdale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over 100 years ago.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plant was given the name </a:t>
            </a:r>
            <a:r>
              <a:rPr lang="en-US" sz="1600" b="1" i="1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Flygate</a:t>
            </a:r>
            <a:r>
              <a:rPr lang="en-US" sz="1600" b="1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–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name of the village where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it was found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  We don’t know who thought of the name, but people think that it was </a:t>
            </a:r>
            <a:r>
              <a:rPr lang="en-US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Tillsdale’s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wife. </a:t>
            </a:r>
            <a:r>
              <a:rPr 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plant is often seen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around the Scottish coastline.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442" y="106156"/>
            <a:ext cx="1264408" cy="1264408"/>
          </a:xfrm>
          <a:prstGeom prst="rect">
            <a:avLst/>
          </a:prstGeom>
        </p:spPr>
      </p:pic>
      <p:graphicFrame>
        <p:nvGraphicFramePr>
          <p:cNvPr id="14" name="Table 50">
            <a:extLst>
              <a:ext uri="{FF2B5EF4-FFF2-40B4-BE49-F238E27FC236}">
                <a16:creationId xmlns:a16="http://schemas.microsoft.com/office/drawing/2014/main" id="{627AB5F4-2EB7-4917-BD8F-F7B80BECE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563530"/>
              </p:ext>
            </p:extLst>
          </p:nvPr>
        </p:nvGraphicFramePr>
        <p:xfrm>
          <a:off x="450600" y="2424889"/>
          <a:ext cx="11155246" cy="26212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5577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7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when we want to focus on the action 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and not who/what did it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when we don’t know who/what did the action, 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or when it’s very obvious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This species of plant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first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discovered</a:t>
                      </a: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by Thomas </a:t>
                      </a:r>
                      <a:r>
                        <a:rPr lang="en-GB" sz="1600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Tillsdale</a:t>
                      </a: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plant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 given</a:t>
                      </a:r>
                      <a:r>
                        <a:rPr lang="en-GB" sz="1600" b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the name </a:t>
                      </a:r>
                      <a:r>
                        <a:rPr lang="en-GB" sz="1600" b="0" i="1" dirty="0" err="1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Flygate</a:t>
                      </a:r>
                      <a:r>
                        <a:rPr lang="en-GB" sz="1600" b="0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  <a:p>
                      <a:endParaRPr lang="en-GB" sz="1600" b="0" i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0" i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0" i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It </a:t>
                      </a:r>
                      <a:r>
                        <a:rPr lang="en-GB" sz="1600" b="1" i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 found</a:t>
                      </a:r>
                      <a:r>
                        <a:rPr lang="en-GB" sz="1600" b="0" i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  <a:p>
                      <a:endParaRPr lang="en-GB" sz="1600" b="0" i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0" i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0" i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The plant </a:t>
                      </a:r>
                      <a:r>
                        <a:rPr lang="en-GB" sz="1600" b="1" i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is </a:t>
                      </a:r>
                      <a:r>
                        <a:rPr lang="en-GB" sz="1600" b="0" i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often s</a:t>
                      </a:r>
                      <a:r>
                        <a:rPr lang="en-GB" sz="1600" b="1" i="0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een…</a:t>
                      </a:r>
                      <a:endParaRPr lang="en-GB" sz="1600" i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" name="Rounded Rectangular Callout 29"/>
          <p:cNvSpPr/>
          <p:nvPr/>
        </p:nvSpPr>
        <p:spPr>
          <a:xfrm>
            <a:off x="586154" y="3955244"/>
            <a:ext cx="2869374" cy="1394640"/>
          </a:xfrm>
          <a:prstGeom prst="wedgeRoundRectCallout">
            <a:avLst>
              <a:gd name="adj1" fmla="val 60109"/>
              <a:gd name="adj2" fmla="val -3765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Here, we want to focus on the plant, not who discovered it. For that reason, we use the passive voice.</a:t>
            </a:r>
          </a:p>
        </p:txBody>
      </p:sp>
      <p:sp>
        <p:nvSpPr>
          <p:cNvPr id="13" name="Arc 77">
            <a:extLst>
              <a:ext uri="{FF2B5EF4-FFF2-40B4-BE49-F238E27FC236}">
                <a16:creationId xmlns:a16="http://schemas.microsoft.com/office/drawing/2014/main" id="{6D6BB833-16A4-4353-BE92-CFA874F950E8}"/>
              </a:ext>
            </a:extLst>
          </p:cNvPr>
          <p:cNvSpPr/>
          <p:nvPr/>
        </p:nvSpPr>
        <p:spPr>
          <a:xfrm rot="11872291" flipV="1">
            <a:off x="847857" y="2127010"/>
            <a:ext cx="2089380" cy="2242311"/>
          </a:xfrm>
          <a:prstGeom prst="arc">
            <a:avLst>
              <a:gd name="adj1" fmla="val 9193151"/>
              <a:gd name="adj2" fmla="val 1161839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Rounded Rectangular Callout 29">
            <a:extLst>
              <a:ext uri="{FF2B5EF4-FFF2-40B4-BE49-F238E27FC236}">
                <a16:creationId xmlns:a16="http://schemas.microsoft.com/office/drawing/2014/main" id="{EE8B8FDC-997E-4CF3-BC1F-1E9A4A7401AC}"/>
              </a:ext>
            </a:extLst>
          </p:cNvPr>
          <p:cNvSpPr/>
          <p:nvPr/>
        </p:nvSpPr>
        <p:spPr>
          <a:xfrm>
            <a:off x="3787390" y="4249530"/>
            <a:ext cx="1975859" cy="1755584"/>
          </a:xfrm>
          <a:prstGeom prst="wedgeRoundRectCallout">
            <a:avLst>
              <a:gd name="adj1" fmla="val 41598"/>
              <a:gd name="adj2" fmla="val -6249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If we want to mention the agent (the doer of the action), we just add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by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at the end of the sentence.</a:t>
            </a:r>
          </a:p>
        </p:txBody>
      </p:sp>
      <p:sp>
        <p:nvSpPr>
          <p:cNvPr id="18" name="Arc 77">
            <a:extLst>
              <a:ext uri="{FF2B5EF4-FFF2-40B4-BE49-F238E27FC236}">
                <a16:creationId xmlns:a16="http://schemas.microsoft.com/office/drawing/2014/main" id="{1BBAC6BB-DF24-40AD-B9F5-72ED74AD8777}"/>
              </a:ext>
            </a:extLst>
          </p:cNvPr>
          <p:cNvSpPr/>
          <p:nvPr/>
        </p:nvSpPr>
        <p:spPr>
          <a:xfrm rot="10159753" flipV="1">
            <a:off x="2456300" y="2649332"/>
            <a:ext cx="2089380" cy="2242311"/>
          </a:xfrm>
          <a:prstGeom prst="arc">
            <a:avLst>
              <a:gd name="adj1" fmla="val 8481015"/>
              <a:gd name="adj2" fmla="val 1161839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0" name="Rounded Rectangular Callout 29">
            <a:extLst>
              <a:ext uri="{FF2B5EF4-FFF2-40B4-BE49-F238E27FC236}">
                <a16:creationId xmlns:a16="http://schemas.microsoft.com/office/drawing/2014/main" id="{B737690B-71B2-4039-8756-7C8DF09A932A}"/>
              </a:ext>
            </a:extLst>
          </p:cNvPr>
          <p:cNvSpPr/>
          <p:nvPr/>
        </p:nvSpPr>
        <p:spPr>
          <a:xfrm>
            <a:off x="9795919" y="3170790"/>
            <a:ext cx="1809928" cy="908841"/>
          </a:xfrm>
          <a:prstGeom prst="wedgeRoundRectCallout">
            <a:avLst>
              <a:gd name="adj1" fmla="val 54414"/>
              <a:gd name="adj2" fmla="val -4166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Here, we don’t know who the agent is.</a:t>
            </a:r>
          </a:p>
        </p:txBody>
      </p:sp>
      <p:sp>
        <p:nvSpPr>
          <p:cNvPr id="21" name="Arc 77">
            <a:extLst>
              <a:ext uri="{FF2B5EF4-FFF2-40B4-BE49-F238E27FC236}">
                <a16:creationId xmlns:a16="http://schemas.microsoft.com/office/drawing/2014/main" id="{5A3E66BC-6DAC-4720-B186-73D26D6264F6}"/>
              </a:ext>
            </a:extLst>
          </p:cNvPr>
          <p:cNvSpPr/>
          <p:nvPr/>
        </p:nvSpPr>
        <p:spPr>
          <a:xfrm rot="6934647" flipV="1">
            <a:off x="8316954" y="3190002"/>
            <a:ext cx="2089380" cy="2242311"/>
          </a:xfrm>
          <a:prstGeom prst="arc">
            <a:avLst>
              <a:gd name="adj1" fmla="val 10368398"/>
              <a:gd name="adj2" fmla="val 1161839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Rounded Rectangular Callout 29">
            <a:extLst>
              <a:ext uri="{FF2B5EF4-FFF2-40B4-BE49-F238E27FC236}">
                <a16:creationId xmlns:a16="http://schemas.microsoft.com/office/drawing/2014/main" id="{2E99B86B-9907-4662-812C-4B007AF98748}"/>
              </a:ext>
            </a:extLst>
          </p:cNvPr>
          <p:cNvSpPr/>
          <p:nvPr/>
        </p:nvSpPr>
        <p:spPr>
          <a:xfrm>
            <a:off x="6095111" y="5146502"/>
            <a:ext cx="2643910" cy="1342043"/>
          </a:xfrm>
          <a:prstGeom prst="wedgeRoundRectCallout">
            <a:avLst>
              <a:gd name="adj1" fmla="val 54414"/>
              <a:gd name="adj2" fmla="val -4166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agent is obvious. We know that Thomas </a:t>
            </a:r>
            <a:r>
              <a:rPr lang="en-US" sz="16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Tillsdale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found the plant because it’s mentioned before.</a:t>
            </a:r>
          </a:p>
        </p:txBody>
      </p:sp>
      <p:sp>
        <p:nvSpPr>
          <p:cNvPr id="23" name="Arc 77">
            <a:extLst>
              <a:ext uri="{FF2B5EF4-FFF2-40B4-BE49-F238E27FC236}">
                <a16:creationId xmlns:a16="http://schemas.microsoft.com/office/drawing/2014/main" id="{FDB888E0-FEA7-46A0-B731-8F76FC24F073}"/>
              </a:ext>
            </a:extLst>
          </p:cNvPr>
          <p:cNvSpPr/>
          <p:nvPr/>
        </p:nvSpPr>
        <p:spPr>
          <a:xfrm rot="10159753" flipV="1">
            <a:off x="6496712" y="3603052"/>
            <a:ext cx="2089380" cy="2242311"/>
          </a:xfrm>
          <a:prstGeom prst="arc">
            <a:avLst>
              <a:gd name="adj1" fmla="val 8481015"/>
              <a:gd name="adj2" fmla="val 1756115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Rounded Rectangular Callout 29">
            <a:extLst>
              <a:ext uri="{FF2B5EF4-FFF2-40B4-BE49-F238E27FC236}">
                <a16:creationId xmlns:a16="http://schemas.microsoft.com/office/drawing/2014/main" id="{07202F98-84B8-4C35-9EAF-CEDFBBE94D09}"/>
              </a:ext>
            </a:extLst>
          </p:cNvPr>
          <p:cNvSpPr/>
          <p:nvPr/>
        </p:nvSpPr>
        <p:spPr>
          <a:xfrm>
            <a:off x="9162919" y="4410364"/>
            <a:ext cx="2740222" cy="1095723"/>
          </a:xfrm>
          <a:prstGeom prst="wedgeRoundRectCallout">
            <a:avLst>
              <a:gd name="adj1" fmla="val 35760"/>
              <a:gd name="adj2" fmla="val -7571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We don’t know who sees the plant. It could refer to many different people, or people in general.</a:t>
            </a:r>
          </a:p>
        </p:txBody>
      </p:sp>
      <p:sp>
        <p:nvSpPr>
          <p:cNvPr id="25" name="Arc 77">
            <a:extLst>
              <a:ext uri="{FF2B5EF4-FFF2-40B4-BE49-F238E27FC236}">
                <a16:creationId xmlns:a16="http://schemas.microsoft.com/office/drawing/2014/main" id="{0F3345AF-B4A2-4EDB-94DB-FEFCC9C8D580}"/>
              </a:ext>
            </a:extLst>
          </p:cNvPr>
          <p:cNvSpPr/>
          <p:nvPr/>
        </p:nvSpPr>
        <p:spPr>
          <a:xfrm rot="6934647" flipV="1">
            <a:off x="7156109" y="4595155"/>
            <a:ext cx="2089380" cy="2242311"/>
          </a:xfrm>
          <a:prstGeom prst="arc">
            <a:avLst>
              <a:gd name="adj1" fmla="val 8173368"/>
              <a:gd name="adj2" fmla="val 1161839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Pentagon 2">
            <a:extLst>
              <a:ext uri="{FF2B5EF4-FFF2-40B4-BE49-F238E27FC236}">
                <a16:creationId xmlns:a16="http://schemas.microsoft.com/office/drawing/2014/main" id="{29EF7A04-7A52-43C5-B8B2-DDD0F0DFA2CF}"/>
              </a:ext>
            </a:extLst>
          </p:cNvPr>
          <p:cNvSpPr/>
          <p:nvPr/>
        </p:nvSpPr>
        <p:spPr>
          <a:xfrm>
            <a:off x="9194778" y="5580401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passive voice?</a:t>
            </a: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DF452DDF-7D47-46A2-8DD4-233EDD2B70D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65119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3" grpId="0" animBg="1"/>
      <p:bldP spid="15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 passive voice?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4987635" y="956573"/>
            <a:ext cx="5370723" cy="800177"/>
          </a:xfrm>
          <a:prstGeom prst="wedgeRoundRectCallout">
            <a:avLst>
              <a:gd name="adj1" fmla="val 55002"/>
              <a:gd name="adj2" fmla="val -3165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Look at these two examples again. One is in the present simple and the other is in the past simple. Complete the structures using the words in the box.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829" y="613785"/>
            <a:ext cx="1092744" cy="1092744"/>
          </a:xfrm>
          <a:prstGeom prst="rect">
            <a:avLst/>
          </a:prstGeom>
        </p:spPr>
      </p:pic>
      <p:sp>
        <p:nvSpPr>
          <p:cNvPr id="13" name="Rounded Rectangular Callout 4">
            <a:extLst>
              <a:ext uri="{FF2B5EF4-FFF2-40B4-BE49-F238E27FC236}">
                <a16:creationId xmlns:a16="http://schemas.microsoft.com/office/drawing/2014/main" id="{F34B0CB6-66DE-47E6-ACB7-761AC997809B}"/>
              </a:ext>
            </a:extLst>
          </p:cNvPr>
          <p:cNvSpPr/>
          <p:nvPr/>
        </p:nvSpPr>
        <p:spPr>
          <a:xfrm>
            <a:off x="2038429" y="4486887"/>
            <a:ext cx="8524249" cy="1024070"/>
          </a:xfrm>
          <a:prstGeom prst="wedgeRoundRectCallout">
            <a:avLst>
              <a:gd name="adj1" fmla="val -52730"/>
              <a:gd name="adj2" fmla="val -1490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35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plant was given </a:t>
            </a:r>
            <a:r>
              <a:rPr lang="en-US" sz="25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name </a:t>
            </a:r>
            <a:r>
              <a:rPr lang="en-US" sz="2500" i="1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Flygate</a:t>
            </a:r>
            <a:r>
              <a:rPr lang="en-US" sz="25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5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Rounded Rectangular Callout 4">
            <a:extLst>
              <a:ext uri="{FF2B5EF4-FFF2-40B4-BE49-F238E27FC236}">
                <a16:creationId xmlns:a16="http://schemas.microsoft.com/office/drawing/2014/main" id="{42C42548-812B-4ED6-AD31-9006C528C8A6}"/>
              </a:ext>
            </a:extLst>
          </p:cNvPr>
          <p:cNvSpPr/>
          <p:nvPr/>
        </p:nvSpPr>
        <p:spPr>
          <a:xfrm>
            <a:off x="1012873" y="2863192"/>
            <a:ext cx="10775853" cy="800177"/>
          </a:xfrm>
          <a:prstGeom prst="wedgeRoundRectCallout">
            <a:avLst>
              <a:gd name="adj1" fmla="val -52730"/>
              <a:gd name="adj2" fmla="val -1490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35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plant is seen </a:t>
            </a:r>
            <a:r>
              <a:rPr lang="en-US" sz="25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around the Scottish coastline.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6096C8E-2A58-4DB9-86DB-A3C61066101E}"/>
              </a:ext>
            </a:extLst>
          </p:cNvPr>
          <p:cNvSpPr/>
          <p:nvPr/>
        </p:nvSpPr>
        <p:spPr>
          <a:xfrm>
            <a:off x="275336" y="1928721"/>
            <a:ext cx="11513390" cy="6985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>
                <a:solidFill>
                  <a:srgbClr val="1B4686"/>
                </a:solidFill>
              </a:rPr>
              <a:t>am/is/are      subject     subject     was/were    past participle  past participle</a:t>
            </a:r>
            <a:endParaRPr lang="en-US" sz="2500" dirty="0">
              <a:solidFill>
                <a:srgbClr val="1B4686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5DE312D-3F29-4282-85A4-692CFCE3AB59}"/>
              </a:ext>
            </a:extLst>
          </p:cNvPr>
          <p:cNvSpPr/>
          <p:nvPr/>
        </p:nvSpPr>
        <p:spPr>
          <a:xfrm>
            <a:off x="3580485" y="3911610"/>
            <a:ext cx="37221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500" dirty="0"/>
              <a:t>+</a:t>
            </a:r>
            <a:endParaRPr lang="en-US" sz="2500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74AB3009-87F9-4D33-9F6C-03F311D4151C}"/>
              </a:ext>
            </a:extLst>
          </p:cNvPr>
          <p:cNvSpPr/>
          <p:nvPr/>
        </p:nvSpPr>
        <p:spPr>
          <a:xfrm>
            <a:off x="5764742" y="3911610"/>
            <a:ext cx="37221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500" dirty="0"/>
              <a:t>+</a:t>
            </a:r>
            <a:endParaRPr lang="en-US" sz="2500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09BC643-619E-4F37-AB9E-37DD776FC672}"/>
              </a:ext>
            </a:extLst>
          </p:cNvPr>
          <p:cNvSpPr/>
          <p:nvPr/>
        </p:nvSpPr>
        <p:spPr>
          <a:xfrm>
            <a:off x="4046461" y="5726168"/>
            <a:ext cx="37221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500" dirty="0"/>
              <a:t>+</a:t>
            </a:r>
            <a:endParaRPr lang="en-US" sz="2500" dirty="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316C206A-4491-4A9E-9F54-8EEBA3E7893E}"/>
              </a:ext>
            </a:extLst>
          </p:cNvPr>
          <p:cNvSpPr/>
          <p:nvPr/>
        </p:nvSpPr>
        <p:spPr>
          <a:xfrm>
            <a:off x="6230718" y="5669897"/>
            <a:ext cx="37221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500" dirty="0"/>
              <a:t>+</a:t>
            </a:r>
            <a:endParaRPr lang="en-US" sz="250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AE7CCA4-B952-4F09-BBD2-DC9651D57C2C}"/>
              </a:ext>
            </a:extLst>
          </p:cNvPr>
          <p:cNvSpPr/>
          <p:nvPr/>
        </p:nvSpPr>
        <p:spPr>
          <a:xfrm>
            <a:off x="2097102" y="3850893"/>
            <a:ext cx="1307081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500" b="1" dirty="0">
                <a:solidFill>
                  <a:srgbClr val="1B4686"/>
                </a:solidFill>
              </a:rPr>
              <a:t>subject</a:t>
            </a:r>
            <a:endParaRPr lang="en-US" sz="2500" b="1" dirty="0">
              <a:solidFill>
                <a:srgbClr val="1B4686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6E879E3D-5C6C-4D15-9D83-89DEB1361D69}"/>
              </a:ext>
            </a:extLst>
          </p:cNvPr>
          <p:cNvSpPr/>
          <p:nvPr/>
        </p:nvSpPr>
        <p:spPr>
          <a:xfrm>
            <a:off x="4051179" y="3864512"/>
            <a:ext cx="165381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500" b="1" i="1" dirty="0">
                <a:solidFill>
                  <a:srgbClr val="1B4686"/>
                </a:solidFill>
              </a:rPr>
              <a:t>am/</a:t>
            </a:r>
            <a:r>
              <a:rPr lang="es-MX" sz="2500" b="1" i="1" dirty="0" err="1">
                <a:solidFill>
                  <a:srgbClr val="1B4686"/>
                </a:solidFill>
              </a:rPr>
              <a:t>is</a:t>
            </a:r>
            <a:r>
              <a:rPr lang="es-MX" sz="2500" b="1" i="1" dirty="0">
                <a:solidFill>
                  <a:srgbClr val="1B4686"/>
                </a:solidFill>
              </a:rPr>
              <a:t>/are</a:t>
            </a:r>
            <a:endParaRPr lang="en-US" sz="2500" b="1" i="1" dirty="0">
              <a:solidFill>
                <a:srgbClr val="1B4686"/>
              </a:solidFill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864CE2C1-11E0-4316-A576-BC9AAB66C577}"/>
              </a:ext>
            </a:extLst>
          </p:cNvPr>
          <p:cNvSpPr/>
          <p:nvPr/>
        </p:nvSpPr>
        <p:spPr>
          <a:xfrm>
            <a:off x="6400799" y="3876615"/>
            <a:ext cx="2359941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500" b="1" dirty="0" err="1">
                <a:solidFill>
                  <a:srgbClr val="1B4686"/>
                </a:solidFill>
              </a:rPr>
              <a:t>past</a:t>
            </a:r>
            <a:r>
              <a:rPr lang="es-MX" sz="2500" b="1" dirty="0">
                <a:solidFill>
                  <a:srgbClr val="1B4686"/>
                </a:solidFill>
              </a:rPr>
              <a:t> </a:t>
            </a:r>
            <a:r>
              <a:rPr lang="es-MX" sz="2500" b="1" dirty="0" err="1">
                <a:solidFill>
                  <a:srgbClr val="1B4686"/>
                </a:solidFill>
              </a:rPr>
              <a:t>participle</a:t>
            </a:r>
            <a:endParaRPr lang="en-US" sz="2500" b="1" dirty="0">
              <a:solidFill>
                <a:srgbClr val="1B4686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9F2967D3-1E1F-44E0-BE11-3BA5DBE33744}"/>
              </a:ext>
            </a:extLst>
          </p:cNvPr>
          <p:cNvSpPr/>
          <p:nvPr/>
        </p:nvSpPr>
        <p:spPr>
          <a:xfrm>
            <a:off x="2629330" y="5654437"/>
            <a:ext cx="1307081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500" b="1" dirty="0">
                <a:solidFill>
                  <a:srgbClr val="1B4686"/>
                </a:solidFill>
              </a:rPr>
              <a:t>subject</a:t>
            </a:r>
            <a:endParaRPr lang="en-US" sz="2500" b="1" dirty="0">
              <a:solidFill>
                <a:srgbClr val="1B4686"/>
              </a:solidFill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B3DABE3F-8CD1-4570-A4F2-2EBDC43FB51A}"/>
              </a:ext>
            </a:extLst>
          </p:cNvPr>
          <p:cNvSpPr/>
          <p:nvPr/>
        </p:nvSpPr>
        <p:spPr>
          <a:xfrm>
            <a:off x="4583407" y="5668056"/>
            <a:ext cx="168934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500" b="1" i="1" dirty="0" err="1">
                <a:solidFill>
                  <a:srgbClr val="1B4686"/>
                </a:solidFill>
              </a:rPr>
              <a:t>was</a:t>
            </a:r>
            <a:r>
              <a:rPr lang="es-MX" sz="2500" b="1" i="1" dirty="0">
                <a:solidFill>
                  <a:srgbClr val="1B4686"/>
                </a:solidFill>
              </a:rPr>
              <a:t>/</a:t>
            </a:r>
            <a:r>
              <a:rPr lang="es-MX" sz="2500" b="1" i="1" dirty="0" err="1">
                <a:solidFill>
                  <a:srgbClr val="1B4686"/>
                </a:solidFill>
              </a:rPr>
              <a:t>were</a:t>
            </a:r>
            <a:endParaRPr lang="en-US" sz="2500" b="1" i="1" dirty="0">
              <a:solidFill>
                <a:srgbClr val="1B4686"/>
              </a:solidFill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C778D28C-63BC-4D44-88BB-6AFDB4CFF180}"/>
              </a:ext>
            </a:extLst>
          </p:cNvPr>
          <p:cNvSpPr/>
          <p:nvPr/>
        </p:nvSpPr>
        <p:spPr>
          <a:xfrm>
            <a:off x="6933027" y="5680159"/>
            <a:ext cx="2359941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500" b="1" dirty="0" err="1">
                <a:solidFill>
                  <a:srgbClr val="1B4686"/>
                </a:solidFill>
              </a:rPr>
              <a:t>past</a:t>
            </a:r>
            <a:r>
              <a:rPr lang="es-MX" sz="2500" b="1" dirty="0">
                <a:solidFill>
                  <a:srgbClr val="1B4686"/>
                </a:solidFill>
              </a:rPr>
              <a:t> </a:t>
            </a:r>
            <a:r>
              <a:rPr lang="es-MX" sz="2500" b="1" dirty="0" err="1">
                <a:solidFill>
                  <a:srgbClr val="1B4686"/>
                </a:solidFill>
              </a:rPr>
              <a:t>participle</a:t>
            </a:r>
            <a:endParaRPr lang="en-US" sz="2500" b="1" dirty="0">
              <a:solidFill>
                <a:srgbClr val="1B4686"/>
              </a:solidFill>
            </a:endParaRP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92B9456E-A9E1-481E-AD3C-E8B1AC07E32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8230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8" grpId="0"/>
      <p:bldP spid="22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 passive voice?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3322" y="204166"/>
            <a:ext cx="1083180" cy="1083180"/>
          </a:xfrm>
          <a:prstGeom prst="rect">
            <a:avLst/>
          </a:prstGeom>
        </p:spPr>
      </p:pic>
      <p:graphicFrame>
        <p:nvGraphicFramePr>
          <p:cNvPr id="14" name="Table 50">
            <a:extLst>
              <a:ext uri="{FF2B5EF4-FFF2-40B4-BE49-F238E27FC236}">
                <a16:creationId xmlns:a16="http://schemas.microsoft.com/office/drawing/2014/main" id="{627AB5F4-2EB7-4917-BD8F-F7B80BECE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767779"/>
              </p:ext>
            </p:extLst>
          </p:nvPr>
        </p:nvGraphicFramePr>
        <p:xfrm>
          <a:off x="275336" y="1664667"/>
          <a:ext cx="11398286" cy="303011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5699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99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present simple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past simple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24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 + </a:t>
                      </a:r>
                      <a:r>
                        <a:rPr lang="en-GB" sz="24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am/is/are </a:t>
                      </a:r>
                      <a:r>
                        <a:rPr lang="en-GB" sz="24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past participle</a:t>
                      </a:r>
                    </a:p>
                    <a:p>
                      <a:endParaRPr lang="en-GB" sz="160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24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subject + </a:t>
                      </a:r>
                      <a:r>
                        <a:rPr lang="en-GB" sz="2400" b="1" i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was/were </a:t>
                      </a:r>
                      <a:r>
                        <a:rPr lang="en-GB" sz="24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past participle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Rounded Rectangular Callout 29">
            <a:extLst>
              <a:ext uri="{FF2B5EF4-FFF2-40B4-BE49-F238E27FC236}">
                <a16:creationId xmlns:a16="http://schemas.microsoft.com/office/drawing/2014/main" id="{07202F98-84B8-4C35-9EAF-CEDFBBE94D09}"/>
              </a:ext>
            </a:extLst>
          </p:cNvPr>
          <p:cNvSpPr/>
          <p:nvPr/>
        </p:nvSpPr>
        <p:spPr>
          <a:xfrm>
            <a:off x="3179298" y="4779530"/>
            <a:ext cx="4165292" cy="553170"/>
          </a:xfrm>
          <a:prstGeom prst="wedgeRoundRectCallout">
            <a:avLst>
              <a:gd name="adj1" fmla="val 35760"/>
              <a:gd name="adj2" fmla="val -7571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In the passive voice, the verb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to be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tells us what tense the sentence is in.</a:t>
            </a:r>
          </a:p>
        </p:txBody>
      </p:sp>
      <p:sp>
        <p:nvSpPr>
          <p:cNvPr id="25" name="Arc 77">
            <a:extLst>
              <a:ext uri="{FF2B5EF4-FFF2-40B4-BE49-F238E27FC236}">
                <a16:creationId xmlns:a16="http://schemas.microsoft.com/office/drawing/2014/main" id="{0F3345AF-B4A2-4EDB-94DB-FEFCC9C8D580}"/>
              </a:ext>
            </a:extLst>
          </p:cNvPr>
          <p:cNvSpPr/>
          <p:nvPr/>
        </p:nvSpPr>
        <p:spPr>
          <a:xfrm rot="6934647" flipV="1">
            <a:off x="1983483" y="2986532"/>
            <a:ext cx="2155678" cy="4419679"/>
          </a:xfrm>
          <a:prstGeom prst="arc">
            <a:avLst>
              <a:gd name="adj1" fmla="val 7780737"/>
              <a:gd name="adj2" fmla="val 1145583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Pentagon 2">
            <a:extLst>
              <a:ext uri="{FF2B5EF4-FFF2-40B4-BE49-F238E27FC236}">
                <a16:creationId xmlns:a16="http://schemas.microsoft.com/office/drawing/2014/main" id="{29EF7A04-7A52-43C5-B8B2-DDD0F0DFA2CF}"/>
              </a:ext>
            </a:extLst>
          </p:cNvPr>
          <p:cNvSpPr/>
          <p:nvPr/>
        </p:nvSpPr>
        <p:spPr>
          <a:xfrm>
            <a:off x="9194778" y="5580401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19" name="Rounded Rectangular Callout 4">
            <a:extLst>
              <a:ext uri="{FF2B5EF4-FFF2-40B4-BE49-F238E27FC236}">
                <a16:creationId xmlns:a16="http://schemas.microsoft.com/office/drawing/2014/main" id="{D6FE1DD0-1FBB-4515-97DA-0DE2EEA83768}"/>
              </a:ext>
            </a:extLst>
          </p:cNvPr>
          <p:cNvSpPr/>
          <p:nvPr/>
        </p:nvSpPr>
        <p:spPr>
          <a:xfrm>
            <a:off x="6249988" y="2160568"/>
            <a:ext cx="5176910" cy="1084530"/>
          </a:xfrm>
          <a:prstGeom prst="wedgeRoundRectCallout">
            <a:avLst>
              <a:gd name="adj1" fmla="val -52730"/>
              <a:gd name="adj2" fmla="val -1490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35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plant was given </a:t>
            </a:r>
            <a:r>
              <a:rPr lang="en-US" sz="25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name </a:t>
            </a:r>
            <a:r>
              <a:rPr lang="en-US" sz="2500" i="1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Flygate</a:t>
            </a:r>
            <a:r>
              <a:rPr lang="en-US" sz="25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5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Rounded Rectangular Callout 4">
            <a:extLst>
              <a:ext uri="{FF2B5EF4-FFF2-40B4-BE49-F238E27FC236}">
                <a16:creationId xmlns:a16="http://schemas.microsoft.com/office/drawing/2014/main" id="{B209F750-CC72-4F5E-AA36-D968A3C24F33}"/>
              </a:ext>
            </a:extLst>
          </p:cNvPr>
          <p:cNvSpPr/>
          <p:nvPr/>
        </p:nvSpPr>
        <p:spPr>
          <a:xfrm>
            <a:off x="605125" y="2156485"/>
            <a:ext cx="5176910" cy="1113617"/>
          </a:xfrm>
          <a:prstGeom prst="wedgeRoundRectCallout">
            <a:avLst>
              <a:gd name="adj1" fmla="val -52730"/>
              <a:gd name="adj2" fmla="val -14901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35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plant is seen </a:t>
            </a:r>
            <a:r>
              <a:rPr lang="en-US" sz="25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around the Scottish coastline.</a:t>
            </a:r>
          </a:p>
        </p:txBody>
      </p:sp>
      <p:sp>
        <p:nvSpPr>
          <p:cNvPr id="28" name="Arc 77">
            <a:extLst>
              <a:ext uri="{FF2B5EF4-FFF2-40B4-BE49-F238E27FC236}">
                <a16:creationId xmlns:a16="http://schemas.microsoft.com/office/drawing/2014/main" id="{1A1234DF-DC8D-466C-897D-C7478F8770B7}"/>
              </a:ext>
            </a:extLst>
          </p:cNvPr>
          <p:cNvSpPr/>
          <p:nvPr/>
        </p:nvSpPr>
        <p:spPr>
          <a:xfrm rot="4318128">
            <a:off x="7012034" y="3822832"/>
            <a:ext cx="2368035" cy="3024151"/>
          </a:xfrm>
          <a:prstGeom prst="arc">
            <a:avLst>
              <a:gd name="adj1" fmla="val 7818350"/>
              <a:gd name="adj2" fmla="val 1107399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Rounded Rectangular Callout 29">
            <a:extLst>
              <a:ext uri="{FF2B5EF4-FFF2-40B4-BE49-F238E27FC236}">
                <a16:creationId xmlns:a16="http://schemas.microsoft.com/office/drawing/2014/main" id="{84DEA276-03CE-4841-B537-D84EFE26FCA3}"/>
              </a:ext>
            </a:extLst>
          </p:cNvPr>
          <p:cNvSpPr/>
          <p:nvPr/>
        </p:nvSpPr>
        <p:spPr>
          <a:xfrm>
            <a:off x="3534626" y="5540272"/>
            <a:ext cx="5122747" cy="747150"/>
          </a:xfrm>
          <a:prstGeom prst="wedgeRoundRectCallout">
            <a:avLst>
              <a:gd name="adj1" fmla="val 46458"/>
              <a:gd name="adj2" fmla="val -6879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past participle is the main verb in the sentence. It’s the same if the sentence is in the present or past.</a:t>
            </a:r>
          </a:p>
        </p:txBody>
      </p:sp>
      <p:sp>
        <p:nvSpPr>
          <p:cNvPr id="31" name="Arc 77">
            <a:extLst>
              <a:ext uri="{FF2B5EF4-FFF2-40B4-BE49-F238E27FC236}">
                <a16:creationId xmlns:a16="http://schemas.microsoft.com/office/drawing/2014/main" id="{BB92F0C5-F384-491C-9BED-7D0728EF2CC1}"/>
              </a:ext>
            </a:extLst>
          </p:cNvPr>
          <p:cNvSpPr/>
          <p:nvPr/>
        </p:nvSpPr>
        <p:spPr>
          <a:xfrm rot="2717355">
            <a:off x="9045595" y="2310647"/>
            <a:ext cx="838097" cy="5386952"/>
          </a:xfrm>
          <a:prstGeom prst="arc">
            <a:avLst>
              <a:gd name="adj1" fmla="val 6452664"/>
              <a:gd name="adj2" fmla="val 1446012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Rounded Rectangular Callout 29">
            <a:extLst>
              <a:ext uri="{FF2B5EF4-FFF2-40B4-BE49-F238E27FC236}">
                <a16:creationId xmlns:a16="http://schemas.microsoft.com/office/drawing/2014/main" id="{2059E791-96D5-4ED0-A291-38839EF93375}"/>
              </a:ext>
            </a:extLst>
          </p:cNvPr>
          <p:cNvSpPr/>
          <p:nvPr/>
        </p:nvSpPr>
        <p:spPr>
          <a:xfrm>
            <a:off x="396979" y="4819616"/>
            <a:ext cx="2520224" cy="1467805"/>
          </a:xfrm>
          <a:prstGeom prst="wedgeRoundRectCallout">
            <a:avLst>
              <a:gd name="adj1" fmla="val 54739"/>
              <a:gd name="adj2" fmla="val -4121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Remember that the subject is not the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agent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(doer) of the action. 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subject receives the action.</a:t>
            </a:r>
          </a:p>
        </p:txBody>
      </p:sp>
      <p:sp>
        <p:nvSpPr>
          <p:cNvPr id="16" name="Arc 77">
            <a:extLst>
              <a:ext uri="{FF2B5EF4-FFF2-40B4-BE49-F238E27FC236}">
                <a16:creationId xmlns:a16="http://schemas.microsoft.com/office/drawing/2014/main" id="{BB92F0C5-F384-491C-9BED-7D0728EF2CC1}"/>
              </a:ext>
            </a:extLst>
          </p:cNvPr>
          <p:cNvSpPr/>
          <p:nvPr/>
        </p:nvSpPr>
        <p:spPr>
          <a:xfrm>
            <a:off x="5160989" y="2250271"/>
            <a:ext cx="862257" cy="5423359"/>
          </a:xfrm>
          <a:prstGeom prst="arc">
            <a:avLst>
              <a:gd name="adj1" fmla="val 7451747"/>
              <a:gd name="adj2" fmla="val 1446012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DB63714F-B708-42FB-A7DB-DAAA5175A9F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8421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29" grpId="0" animBg="1"/>
      <p:bldP spid="31" grpId="0" animBg="1"/>
      <p:bldP spid="32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The teacher spoke to her about her lateness.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Martin’s grandparents pay for his tennis lessons.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The local shops in the village sell those delicious chocolates that you want to buy.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The school bus picks me up every morning at 8am.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Someone brought a beautiful cake to the party, but I’m not sure who it was.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The mechanic fixed my mum’s car on Monday evening.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Change these active sentences to the passive.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5992022-2BD3-49BA-827F-50DD31663A7F}"/>
              </a:ext>
            </a:extLst>
          </p:cNvPr>
          <p:cNvSpPr/>
          <p:nvPr/>
        </p:nvSpPr>
        <p:spPr>
          <a:xfrm>
            <a:off x="819783" y="1898164"/>
            <a:ext cx="55437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She was spoken to </a:t>
            </a:r>
            <a:r>
              <a:rPr lang="en-US" sz="1600" b="1" dirty="0">
                <a:solidFill>
                  <a:srgbClr val="00B0F0"/>
                </a:solidFill>
              </a:rPr>
              <a:t>(by the teacher) about her lateness.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1E9076D5-D394-4C64-8828-4D8DFB483DC5}"/>
              </a:ext>
            </a:extLst>
          </p:cNvPr>
          <p:cNvSpPr/>
          <p:nvPr/>
        </p:nvSpPr>
        <p:spPr>
          <a:xfrm>
            <a:off x="876055" y="2604766"/>
            <a:ext cx="58398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Martin’s tennis lessons are paid for (by his grandparents). 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52298243-700C-4BBE-8E2C-218EB0E85209}"/>
              </a:ext>
            </a:extLst>
          </p:cNvPr>
          <p:cNvSpPr/>
          <p:nvPr/>
        </p:nvSpPr>
        <p:spPr>
          <a:xfrm>
            <a:off x="834749" y="3358276"/>
            <a:ext cx="9043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Those delicious chocolates that you want to buy are sold (by the local shops in the village).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4F73BBAC-965F-4BB7-973A-4F6DDD6C7B00}"/>
              </a:ext>
            </a:extLst>
          </p:cNvPr>
          <p:cNvSpPr/>
          <p:nvPr/>
        </p:nvSpPr>
        <p:spPr>
          <a:xfrm>
            <a:off x="876055" y="4102279"/>
            <a:ext cx="57829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I am picked up (by the school bus) every morning at 8am.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EA13544E-16E5-4688-922B-8707247D53D2}"/>
              </a:ext>
            </a:extLst>
          </p:cNvPr>
          <p:cNvSpPr/>
          <p:nvPr/>
        </p:nvSpPr>
        <p:spPr>
          <a:xfrm>
            <a:off x="834749" y="4812373"/>
            <a:ext cx="8404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A beautiful cake was brought to the party (by someone), but I’m not sure who it was.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94BB9840-A394-4CC9-BDD2-3BEA55C9CE8B}"/>
              </a:ext>
            </a:extLst>
          </p:cNvPr>
          <p:cNvSpPr/>
          <p:nvPr/>
        </p:nvSpPr>
        <p:spPr>
          <a:xfrm>
            <a:off x="833443" y="5503963"/>
            <a:ext cx="63075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My mum’s car was fixed (by the mechanic) on Monday evening.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D60A1109-77FD-405A-90A9-824C18256E0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4030</TotalTime>
  <Words>885</Words>
  <Application>Microsoft Office PowerPoint</Application>
  <PresentationFormat>Widescreen</PresentationFormat>
  <Paragraphs>120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B1 passive voice</vt:lpstr>
      <vt:lpstr>We have two different voices in English – the active and the passive voice.</vt:lpstr>
      <vt:lpstr>Function: When do we use the  passive voice?</vt:lpstr>
      <vt:lpstr>Function: When do we use the  passive voice?</vt:lpstr>
      <vt:lpstr>Form: How do we make sentences in the passive voice?</vt:lpstr>
      <vt:lpstr>Form: How do we make sentences in the passive voice?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106</cp:revision>
  <dcterms:modified xsi:type="dcterms:W3CDTF">2019-12-05T10:21:39Z</dcterms:modified>
</cp:coreProperties>
</file>